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5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Corbel" panose="020B0503020204020204" pitchFamily="34" charset="0"/>
      <p:regular r:id="rId19"/>
      <p:bold r:id="rId20"/>
      <p:italic r:id="rId21"/>
      <p:boldItalic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408C88-47A7-4815-83CC-630791385D75}">
  <a:tblStyle styleId="{E1408C88-47A7-4815-83CC-630791385D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18195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96B10"/>
              </a:buClr>
              <a:buSzPts val="800"/>
              <a:buChar char="•"/>
            </a:pPr>
            <a:r>
              <a:rPr lang="es-ES" sz="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Presentación de cada uno de los integrantes del proyecto: maker(s) por un lado , manufacturer(s) por otro</a:t>
            </a:r>
            <a:endParaRPr sz="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85750" lvl="0" indent="-181955" rtl="0">
              <a:lnSpc>
                <a:spcPct val="80000"/>
              </a:lnSpc>
              <a:spcBef>
                <a:spcPts val="936"/>
              </a:spcBef>
              <a:spcAft>
                <a:spcPts val="0"/>
              </a:spcAft>
              <a:buClr>
                <a:srgbClr val="B96B10"/>
              </a:buClr>
              <a:buSzPts val="800"/>
              <a:buChar char="•"/>
            </a:pPr>
            <a:r>
              <a:rPr lang="es-ES" sz="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Presentación del proyecto: objetivos, estado del arte, valor para la sociedad/industria, openess (qué estará abierto y cómo se pretende compartir con la comunidad …</a:t>
            </a:r>
            <a:endParaRPr sz="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85750" lvl="0" indent="-181955" rtl="0">
              <a:lnSpc>
                <a:spcPct val="80000"/>
              </a:lnSpc>
              <a:spcBef>
                <a:spcPts val="936"/>
              </a:spcBef>
              <a:spcAft>
                <a:spcPts val="0"/>
              </a:spcAft>
              <a:buClr>
                <a:srgbClr val="B96B10"/>
              </a:buClr>
              <a:buSzPts val="800"/>
              <a:buChar char="•"/>
            </a:pPr>
            <a:r>
              <a:rPr lang="es-ES" sz="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Estado del proyecto y fases de desarrollo: En qué estado se encuentra, hasta dónde se pretende llegar , qué prototipo/producto tendremos al final de los 9 meses</a:t>
            </a:r>
            <a:endParaRPr sz="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85750" lvl="0" indent="-181955" rtl="0">
              <a:lnSpc>
                <a:spcPct val="80000"/>
              </a:lnSpc>
              <a:spcBef>
                <a:spcPts val="936"/>
              </a:spcBef>
              <a:spcAft>
                <a:spcPts val="0"/>
              </a:spcAft>
              <a:buClr>
                <a:srgbClr val="B96B10"/>
              </a:buClr>
              <a:buSzPts val="800"/>
              <a:buChar char="•"/>
            </a:pPr>
            <a:r>
              <a:rPr lang="es-ES" sz="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Posible explotación a futuro: a qué mercado se dirige, qué modelo de negocio puede haber tras él</a:t>
            </a:r>
            <a:endParaRPr sz="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85750" lvl="0" indent="-181955" rtl="0">
              <a:lnSpc>
                <a:spcPct val="80000"/>
              </a:lnSpc>
              <a:spcBef>
                <a:spcPts val="936"/>
              </a:spcBef>
              <a:spcAft>
                <a:spcPts val="0"/>
              </a:spcAft>
              <a:buClr>
                <a:srgbClr val="B96B10"/>
              </a:buClr>
              <a:buSzPts val="800"/>
              <a:buChar char="•"/>
            </a:pPr>
            <a:r>
              <a:rPr lang="es-ES" sz="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Showcase en vivo: demostración de lo que el producto/prototipo hace o hará. Puede ser en vivo o a través de un video/animación. Preferiblemente en vivo con algo tangible.</a:t>
            </a:r>
            <a:endParaRPr sz="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85750" lvl="0" indent="-181955" rtl="0">
              <a:lnSpc>
                <a:spcPct val="80000"/>
              </a:lnSpc>
              <a:spcBef>
                <a:spcPts val="936"/>
              </a:spcBef>
              <a:spcAft>
                <a:spcPts val="0"/>
              </a:spcAft>
              <a:buClr>
                <a:srgbClr val="B96B10"/>
              </a:buClr>
              <a:buSzPts val="800"/>
              <a:buChar char="•"/>
            </a:pPr>
            <a:r>
              <a:rPr lang="es-ES" sz="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Ronda de preguntas/Comentarios</a:t>
            </a:r>
            <a:endParaRPr sz="8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Presentación de cada uno de los integrantes del proyecto: maker(s) por un lado , manufacturer(s) por otro</a:t>
            </a:r>
            <a:endParaRPr sz="1200"/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s-ES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Presentación de cada de los integrantes del proyecto: maker(s) por un lado , manufacturer(s) por otro</a:t>
            </a:r>
            <a:endParaRPr sz="1200"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s-ES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Presentación del proyecto: objetivos, estado del arte, valor para la sociedad/industria, openess (qué estará abierto y cómo se pretende compartir con la comunidad …</a:t>
            </a:r>
            <a:br>
              <a:rPr lang="es-ES" sz="1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endParaRPr sz="1200"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Shape 19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0" name="Shape 20"/>
            <p:cNvSpPr/>
            <p:nvPr/>
          </p:nvSpPr>
          <p:spPr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6098"/>
                  </a:moveTo>
                  <a:lnTo>
                    <a:pt x="40298" y="120000"/>
                  </a:lnTo>
                  <a:lnTo>
                    <a:pt x="120000" y="0"/>
                  </a:lnTo>
                  <a:lnTo>
                    <a:pt x="77014" y="0"/>
                  </a:lnTo>
                  <a:lnTo>
                    <a:pt x="0" y="116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Shape 21"/>
            <p:cNvSpPr/>
            <p:nvPr/>
          </p:nvSpPr>
          <p:spPr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1411" y="120000"/>
                  </a:moveTo>
                  <a:lnTo>
                    <a:pt x="120000" y="0"/>
                  </a:lnTo>
                  <a:lnTo>
                    <a:pt x="75644" y="0"/>
                  </a:lnTo>
                  <a:lnTo>
                    <a:pt x="0" y="115938"/>
                  </a:lnTo>
                  <a:lnTo>
                    <a:pt x="40306" y="119786"/>
                  </a:lnTo>
                  <a:lnTo>
                    <a:pt x="41411" y="1200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2" name="Shape 22"/>
            <p:cNvSpPr/>
            <p:nvPr/>
          </p:nvSpPr>
          <p:spPr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4696" y="120000"/>
                  </a:lnTo>
                  <a:lnTo>
                    <a:pt x="119999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3" name="Shape 23"/>
            <p:cNvSpPr/>
            <p:nvPr/>
          </p:nvSpPr>
          <p:spPr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0" y="0"/>
                  </a:lnTo>
                  <a:lnTo>
                    <a:pt x="11554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7B470B"/>
            </a:solidFill>
            <a:ln>
              <a:noFill/>
            </a:ln>
          </p:spPr>
        </p:sp>
        <p:sp>
          <p:nvSpPr>
            <p:cNvPr id="24" name="Shape 24"/>
            <p:cNvSpPr/>
            <p:nvPr/>
          </p:nvSpPr>
          <p:spPr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4" y="137"/>
                  </a:lnTo>
                  <a:lnTo>
                    <a:pt x="87492" y="120000"/>
                  </a:lnTo>
                  <a:lnTo>
                    <a:pt x="120000" y="120000"/>
                  </a:lnTo>
                  <a:lnTo>
                    <a:pt x="9365" y="2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6B10"/>
            </a:solidFill>
            <a:ln>
              <a:noFill/>
            </a:ln>
          </p:spPr>
        </p:sp>
        <p:sp>
          <p:nvSpPr>
            <p:cNvPr id="25" name="Shape 25"/>
            <p:cNvSpPr/>
            <p:nvPr/>
          </p:nvSpPr>
          <p:spPr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4030" y="4940"/>
                  </a:lnTo>
                  <a:lnTo>
                    <a:pt x="12116" y="2670"/>
                  </a:lnTo>
                  <a:lnTo>
                    <a:pt x="11957" y="2537"/>
                  </a:lnTo>
                  <a:lnTo>
                    <a:pt x="0" y="0"/>
                  </a:lnTo>
                  <a:lnTo>
                    <a:pt x="0" y="133"/>
                  </a:lnTo>
                  <a:lnTo>
                    <a:pt x="90186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420"/>
              </a:spcBef>
              <a:spcAft>
                <a:spcPts val="0"/>
              </a:spcAft>
              <a:buClr>
                <a:srgbClr val="B96B10"/>
              </a:buClr>
              <a:buSzPts val="3045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9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ctr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ctr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ctr" rtl="0"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idx="2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305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305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305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305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305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1305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spcBef>
                <a:spcPts val="400"/>
              </a:spcBef>
              <a:spcAft>
                <a:spcPts val="0"/>
              </a:spcAft>
              <a:buClr>
                <a:srgbClr val="B96B10"/>
              </a:buClr>
              <a:buSzPts val="29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s-E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97" name="Shape 97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s-E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9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7504" algn="l" rtl="0"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spcBef>
                <a:spcPts val="400"/>
              </a:spcBef>
              <a:spcAft>
                <a:spcPts val="0"/>
              </a:spcAft>
              <a:buClr>
                <a:srgbClr val="B96B10"/>
              </a:buClr>
              <a:buSzPts val="29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rgbClr val="B96B10"/>
              </a:buClr>
              <a:buSzPts val="29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r la tarjeta de nombre">
  <p:cSld name="Citar la tarjeta de nombr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s-E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s-E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r" rtl="0">
              <a:spcBef>
                <a:spcPts val="480"/>
              </a:spcBef>
              <a:spcAft>
                <a:spcPts val="0"/>
              </a:spcAft>
              <a:buClr>
                <a:srgbClr val="B96B10"/>
              </a:buClr>
              <a:buSzPts val="348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1275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94335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75919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7504" algn="l" rtl="0"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2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r" rtl="0">
              <a:spcBef>
                <a:spcPts val="36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dadero o falso">
  <p:cSld name="Verdadero o falso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560"/>
              </a:spcBef>
              <a:spcAft>
                <a:spcPts val="0"/>
              </a:spcAft>
              <a:buClr>
                <a:srgbClr val="B96B10"/>
              </a:buClr>
              <a:buSzPts val="406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1275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94335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75919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7504" algn="l" rtl="0"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49580" algn="l" rtl="0">
              <a:spcBef>
                <a:spcPts val="480"/>
              </a:spcBef>
              <a:spcAft>
                <a:spcPts val="0"/>
              </a:spcAft>
              <a:buClr>
                <a:srgbClr val="B96B10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1275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94335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75919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7504" algn="l" rtl="0"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 rot="5400000">
            <a:off x="8065140" y="2353315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49580" algn="l" rtl="0">
              <a:spcBef>
                <a:spcPts val="480"/>
              </a:spcBef>
              <a:spcAft>
                <a:spcPts val="0"/>
              </a:spcAft>
              <a:buClr>
                <a:srgbClr val="B96B10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1275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94335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75919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7504" algn="l" rtl="0"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49580" algn="l" rtl="0">
              <a:spcBef>
                <a:spcPts val="480"/>
              </a:spcBef>
              <a:spcAft>
                <a:spcPts val="0"/>
              </a:spcAft>
              <a:buClr>
                <a:srgbClr val="B96B10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1275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94335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75919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7504" algn="l" rtl="0"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rgbClr val="B96B10"/>
              </a:buClr>
              <a:buSzPts val="29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203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94335" algn="l" rtl="0">
              <a:spcBef>
                <a:spcPts val="36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75919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7505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9089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9089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9089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9089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909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9090" algn="l" rtl="0"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94335" algn="l" rtl="0">
              <a:spcBef>
                <a:spcPts val="36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75919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7505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9089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9089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9089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9089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909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9090" algn="l" rtl="0"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560"/>
              </a:spcBef>
              <a:spcAft>
                <a:spcPts val="0"/>
              </a:spcAft>
              <a:buClr>
                <a:srgbClr val="B96B10"/>
              </a:buClr>
              <a:buSzPts val="4060"/>
              <a:buFont typeface="Arial"/>
              <a:buNone/>
              <a:defRPr sz="2800" b="0" i="0" u="none" strike="noStrike" cap="none">
                <a:solidFill>
                  <a:srgbClr val="B96B1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9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232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94335" algn="l" rtl="0">
              <a:spcBef>
                <a:spcPts val="36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75919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7505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9089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9089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9089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9089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909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9090" algn="l" rtl="0"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560"/>
              </a:spcBef>
              <a:spcAft>
                <a:spcPts val="0"/>
              </a:spcAft>
              <a:buClr>
                <a:srgbClr val="B96B10"/>
              </a:buClr>
              <a:buSzPts val="4060"/>
              <a:buFont typeface="Arial"/>
              <a:buNone/>
              <a:defRPr sz="2800" b="0" i="0" u="none" strike="noStrike" cap="none">
                <a:solidFill>
                  <a:srgbClr val="B96B1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9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232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4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94335" algn="l" rtl="0">
              <a:spcBef>
                <a:spcPts val="36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75919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7505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9089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9089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9089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9089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909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9090" algn="l" rtl="0"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12750" algn="l" rtl="0">
              <a:spcBef>
                <a:spcPts val="400"/>
              </a:spcBef>
              <a:spcAft>
                <a:spcPts val="0"/>
              </a:spcAft>
              <a:buClr>
                <a:srgbClr val="B96B10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94335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75919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57505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7504" algn="l" rtl="0"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2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305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305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305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305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305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1305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pic" idx="2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spcBef>
                <a:spcPts val="36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305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305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305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305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305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1305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" name="Shape 7"/>
            <p:cNvSpPr/>
            <p:nvPr/>
          </p:nvSpPr>
          <p:spPr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034"/>
                  </a:moveTo>
                  <a:lnTo>
                    <a:pt x="26478" y="119999"/>
                  </a:lnTo>
                  <a:lnTo>
                    <a:pt x="120000" y="0"/>
                  </a:lnTo>
                  <a:lnTo>
                    <a:pt x="92842" y="0"/>
                  </a:lnTo>
                  <a:lnTo>
                    <a:pt x="0" y="1190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" name="Shape 8"/>
            <p:cNvSpPr/>
            <p:nvPr/>
          </p:nvSpPr>
          <p:spPr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92897" y="0"/>
                  </a:lnTo>
                  <a:lnTo>
                    <a:pt x="0" y="119133"/>
                  </a:lnTo>
                  <a:lnTo>
                    <a:pt x="26761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9" name="Shape 9"/>
            <p:cNvSpPr/>
            <p:nvPr/>
          </p:nvSpPr>
          <p:spPr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4728" y="120000"/>
                  </a:ln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" name="Shape 10"/>
            <p:cNvSpPr/>
            <p:nvPr/>
          </p:nvSpPr>
          <p:spPr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5796" y="120000"/>
                  </a:ln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70B"/>
            </a:solidFill>
            <a:ln>
              <a:noFill/>
            </a:ln>
          </p:spPr>
        </p:sp>
        <p:sp>
          <p:nvSpPr>
            <p:cNvPr id="11" name="Shape 11"/>
            <p:cNvSpPr/>
            <p:nvPr/>
          </p:nvSpPr>
          <p:spPr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63"/>
                  </a:moveTo>
                  <a:lnTo>
                    <a:pt x="84232" y="120000"/>
                  </a:lnTo>
                  <a:lnTo>
                    <a:pt x="120000" y="120000"/>
                  </a:lnTo>
                  <a:lnTo>
                    <a:pt x="13949" y="3272"/>
                  </a:lnTo>
                  <a:lnTo>
                    <a:pt x="0" y="0"/>
                  </a:lnTo>
                  <a:lnTo>
                    <a:pt x="0" y="363"/>
                  </a:lnTo>
                  <a:close/>
                </a:path>
              </a:pathLst>
            </a:custGeom>
            <a:solidFill>
              <a:srgbClr val="B96B10"/>
            </a:solidFill>
            <a:ln>
              <a:noFill/>
            </a:ln>
          </p:spPr>
        </p:sp>
        <p:sp>
          <p:nvSpPr>
            <p:cNvPr id="12" name="Shape 12"/>
            <p:cNvSpPr/>
            <p:nvPr/>
          </p:nvSpPr>
          <p:spPr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20674" y="7058"/>
                  </a:lnTo>
                  <a:lnTo>
                    <a:pt x="17303" y="3176"/>
                  </a:lnTo>
                  <a:lnTo>
                    <a:pt x="17640" y="3176"/>
                  </a:lnTo>
                  <a:lnTo>
                    <a:pt x="17640" y="2823"/>
                  </a:lnTo>
                  <a:lnTo>
                    <a:pt x="17303" y="2823"/>
                  </a:lnTo>
                  <a:lnTo>
                    <a:pt x="0" y="0"/>
                  </a:lnTo>
                  <a:lnTo>
                    <a:pt x="0" y="0"/>
                  </a:lnTo>
                  <a:lnTo>
                    <a:pt x="86966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49580" algn="l" rtl="0">
              <a:spcBef>
                <a:spcPts val="480"/>
              </a:spcBef>
              <a:spcAft>
                <a:spcPts val="0"/>
              </a:spcAft>
              <a:buClr>
                <a:srgbClr val="B96B10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12750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94335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75919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7504" algn="l" rtl="0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7504" algn="l" rtl="0"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3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8.jpg"/><Relationship Id="rId5" Type="http://schemas.openxmlformats.org/officeDocument/2006/relationships/image" Target="../media/image35.jpg"/><Relationship Id="rId10" Type="http://schemas.openxmlformats.org/officeDocument/2006/relationships/image" Target="../media/image37.jpg"/><Relationship Id="rId4" Type="http://schemas.openxmlformats.org/officeDocument/2006/relationships/image" Target="../media/image34.jpg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4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hyperlink" Target="https://es.wikipedia.org/wiki/Internet_de_las_cosas" TargetMode="External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openxmlformats.org/officeDocument/2006/relationships/image" Target="../media/image12.jpg"/><Relationship Id="rId4" Type="http://schemas.openxmlformats.org/officeDocument/2006/relationships/hyperlink" Target="https://es.wikipedia.org/wiki/Inteligencia_artificial" TargetMode="External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FlZt12pghRS4k8U0TyXdDp3bC2qyon0h/view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ctrTitle"/>
          </p:nvPr>
        </p:nvSpPr>
        <p:spPr>
          <a:xfrm>
            <a:off x="2390400" y="725375"/>
            <a:ext cx="9112500" cy="1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s-ES" sz="7200" b="1" i="1">
                <a:solidFill>
                  <a:srgbClr val="351C75"/>
                </a:solidFill>
              </a:rPr>
              <a:t>FENPS - </a:t>
            </a:r>
            <a:r>
              <a:rPr lang="es-ES" sz="4800" b="1" i="1" u="none" strike="noStrike" cap="none">
                <a:solidFill>
                  <a:srgbClr val="351C75"/>
                </a:solidFill>
              </a:rPr>
              <a:t>Fall Early and Notification of Position System</a:t>
            </a:r>
            <a:endParaRPr sz="4800" b="1" i="1">
              <a:solidFill>
                <a:srgbClr val="351C75"/>
              </a:solidFill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1"/>
          </p:nvPr>
        </p:nvSpPr>
        <p:spPr>
          <a:xfrm>
            <a:off x="2390475" y="3000375"/>
            <a:ext cx="9112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96B10"/>
              </a:buClr>
              <a:buSzPts val="3045"/>
              <a:buFont typeface="Arial"/>
              <a:buNone/>
            </a:pPr>
            <a:r>
              <a:rPr lang="es-ES" sz="3000" i="1">
                <a:solidFill>
                  <a:srgbClr val="000000"/>
                </a:solidFill>
              </a:rPr>
              <a:t>Sistema de aviso temprano de deslocalización y caídas para personas mayores y dependientes en general</a:t>
            </a:r>
            <a:endParaRPr sz="3000" b="0" i="1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6574" y="5506175"/>
            <a:ext cx="2426400" cy="9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75" y="5213175"/>
            <a:ext cx="1205438" cy="12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2399" y="5506169"/>
            <a:ext cx="1052276" cy="9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6">
            <a:alphaModFix/>
          </a:blip>
          <a:srcRect l="7638" t="11395" r="15903" b="11402"/>
          <a:stretch/>
        </p:blipFill>
        <p:spPr>
          <a:xfrm>
            <a:off x="5011625" y="5506175"/>
            <a:ext cx="2748900" cy="9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1484300" y="685800"/>
            <a:ext cx="10018800" cy="1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s-ES" sz="3600"/>
              <a:t> </a:t>
            </a:r>
            <a:r>
              <a:rPr lang="es-ES" sz="3600" b="1"/>
              <a:t>M3 </a:t>
            </a:r>
            <a:r>
              <a:rPr lang="es-ES" sz="3600"/>
              <a:t>Instalando una red abierta </a:t>
            </a:r>
            <a:br>
              <a:rPr lang="es-ES" sz="3600"/>
            </a:br>
            <a:r>
              <a:rPr lang="es-ES" sz="3600"/>
              <a:t>de Internet de las Cosas</a:t>
            </a:r>
            <a:endParaRPr sz="3600"/>
          </a:p>
        </p:txBody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1484300" y="2390400"/>
            <a:ext cx="3329400" cy="3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64770" algn="l" rtl="0">
              <a:spcBef>
                <a:spcPts val="0"/>
              </a:spcBef>
              <a:spcAft>
                <a:spcPts val="0"/>
              </a:spcAft>
              <a:buClr>
                <a:srgbClr val="B96B10"/>
              </a:buClr>
              <a:buSzPts val="3480"/>
              <a:buFont typeface="Arial"/>
              <a:buNone/>
            </a:pPr>
            <a:r>
              <a:rPr lang="es-ES"/>
              <a:t>Esperamos establecer una red abierta de Internet de las Cosas que permita a los Makers y empresas de la ciudad de Salamanca crear y utilizar sus propios desarrollos así como permitir otros desarrollos comerciales de IoT.</a:t>
            </a:r>
            <a:endParaRPr sz="2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300" y="1836300"/>
            <a:ext cx="653179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/>
        </p:nvSpPr>
        <p:spPr>
          <a:xfrm>
            <a:off x="4971225" y="4962150"/>
            <a:ext cx="5980500" cy="15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1"/>
              <a:t>Ya tenemos instaladas 2 antenas en el alfoz de Salamanca y en 1 semana esperamos tener instalada una tercera, a la que seguirán en breve algunas más. </a:t>
            </a:r>
            <a:endParaRPr sz="1800" b="1" i="1"/>
          </a:p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1"/>
              <a:t>Prácticamente tenemos cubierto el nucleo urbano y en breve toda la periferia de la ciudad.</a:t>
            </a:r>
            <a:endParaRPr sz="1800" b="1" i="1"/>
          </a:p>
        </p:txBody>
      </p:sp>
      <p:pic>
        <p:nvPicPr>
          <p:cNvPr id="244" name="Shape 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25" y="5943600"/>
            <a:ext cx="5715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9103" y="2853749"/>
            <a:ext cx="1493800" cy="1150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10951856" y="5867131"/>
            <a:ext cx="551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 sz="3000"/>
              <a:t>10</a:t>
            </a:fld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1484300" y="685800"/>
            <a:ext cx="10018800" cy="1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s-ES" sz="3600" b="1"/>
              <a:t>M6</a:t>
            </a:r>
            <a:r>
              <a:rPr lang="es-ES" sz="3600"/>
              <a:t> Implementar una plataforma software y desarrollar los prototipos</a:t>
            </a:r>
            <a:endParaRPr sz="3600"/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1412575" y="1940138"/>
            <a:ext cx="4866300" cy="22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64770" algn="r" rtl="0">
              <a:spcBef>
                <a:spcPts val="0"/>
              </a:spcBef>
              <a:spcAft>
                <a:spcPts val="0"/>
              </a:spcAft>
              <a:buClr>
                <a:srgbClr val="B96B10"/>
              </a:buClr>
              <a:buSzPts val="3480"/>
              <a:buFont typeface="Arial"/>
              <a:buNone/>
            </a:pPr>
            <a:r>
              <a:rPr lang="es-ES"/>
              <a:t>Queremos terminar de implementar una plataforma para recopilar los datos de los sensores de Makers y empresas locales y desarrollar sensores adecuados para nuestros objetivos.</a:t>
            </a:r>
            <a:endParaRPr sz="2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613" y="4321575"/>
            <a:ext cx="3292260" cy="235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955450" y="4321575"/>
            <a:ext cx="4547700" cy="15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64770" algn="r" rtl="0">
              <a:spcBef>
                <a:spcPts val="0"/>
              </a:spcBef>
              <a:spcAft>
                <a:spcPts val="0"/>
              </a:spcAft>
              <a:buClr>
                <a:srgbClr val="B96B10"/>
              </a:buClr>
              <a:buSzPts val="3480"/>
              <a:buFont typeface="Arial"/>
              <a:buNone/>
            </a:pPr>
            <a:r>
              <a:rPr lang="es-ES" b="1" i="1"/>
              <a:t>Ya tenemos algunos prototipos elaborados por AlfaIoT e incluso por los makers.</a:t>
            </a:r>
            <a:endParaRPr sz="2400" b="1" i="1" u="none" strike="noStrike" cap="none">
              <a:solidFill>
                <a:schemeClr val="dk1"/>
              </a:solidFill>
            </a:endParaRPr>
          </a:p>
        </p:txBody>
      </p:sp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25" y="5943600"/>
            <a:ext cx="5715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2719" y="1836300"/>
            <a:ext cx="4420431" cy="24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10951856" y="5867131"/>
            <a:ext cx="551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 sz="3000"/>
              <a:t>11</a:t>
            </a:fld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1484300" y="685800"/>
            <a:ext cx="10018800" cy="1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s-ES" sz="3600" b="1"/>
              <a:t>M9</a:t>
            </a:r>
            <a:r>
              <a:rPr lang="es-ES" sz="3600"/>
              <a:t> Probar la plataforma, PMV, apps</a:t>
            </a:r>
            <a:endParaRPr sz="3600"/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1484300" y="1836425"/>
            <a:ext cx="4593600" cy="3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64770" algn="l" rtl="0">
              <a:spcBef>
                <a:spcPts val="0"/>
              </a:spcBef>
              <a:spcAft>
                <a:spcPts val="0"/>
              </a:spcAft>
              <a:buClr>
                <a:srgbClr val="B96B10"/>
              </a:buClr>
              <a:buSzPts val="3480"/>
              <a:buFont typeface="Arial"/>
              <a:buNone/>
            </a:pPr>
            <a:r>
              <a:rPr lang="es-ES"/>
              <a:t>Publicar y probar la plataforma y los sensores. Obtener productos mínimos viables y realizar pruebas y demos. Diseminar inicialmente los resultados así como generalizar el uso de la plataforma.</a:t>
            </a:r>
            <a:endParaRPr sz="2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264" name="Shape 264"/>
          <p:cNvGrpSpPr/>
          <p:nvPr/>
        </p:nvGrpSpPr>
        <p:grpSpPr>
          <a:xfrm>
            <a:off x="6717497" y="1836293"/>
            <a:ext cx="4785610" cy="3351714"/>
            <a:chOff x="1484300" y="2292800"/>
            <a:chExt cx="5347050" cy="3872575"/>
          </a:xfrm>
        </p:grpSpPr>
        <p:pic>
          <p:nvPicPr>
            <p:cNvPr id="265" name="Shape 2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84300" y="2292800"/>
              <a:ext cx="5347050" cy="3872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Shape 2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80067" y="2682964"/>
              <a:ext cx="1410402" cy="26017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2604725" y="5188019"/>
            <a:ext cx="8075700" cy="12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64770" algn="r" rtl="0">
              <a:spcBef>
                <a:spcPts val="0"/>
              </a:spcBef>
              <a:spcAft>
                <a:spcPts val="0"/>
              </a:spcAft>
              <a:buClr>
                <a:srgbClr val="B96B10"/>
              </a:buClr>
              <a:buSzPts val="3480"/>
              <a:buFont typeface="Arial"/>
              <a:buNone/>
            </a:pPr>
            <a:r>
              <a:rPr lang="es-ES" i="1"/>
              <a:t>Queremos elaborar una app de uso sencillo integrada en la plataforma que haga uso de los datos de los sensores.</a:t>
            </a:r>
            <a:endParaRPr sz="2400" b="0" i="1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68" name="Shape 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425" y="5943600"/>
            <a:ext cx="5715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10951856" y="5867131"/>
            <a:ext cx="551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 sz="3000"/>
              <a:t>12</a:t>
            </a:fld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1484300" y="685800"/>
            <a:ext cx="10018800" cy="9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/>
              <a:t> Hasta dónde se pretende llegar</a:t>
            </a: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1895850" y="2292800"/>
            <a:ext cx="4780800" cy="34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480"/>
              </a:spcBef>
              <a:spcAft>
                <a:spcPts val="600"/>
              </a:spcAft>
              <a:buNone/>
            </a:pPr>
            <a:r>
              <a:rPr lang="es-ES" sz="3600" i="1"/>
              <a:t>“Queremos ayudar a mejorar la vida de las personas mayores y dependientes con nuestras aplicaciones y dispositivos.”</a:t>
            </a:r>
            <a:endParaRPr sz="3600" i="1"/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1875" y="2292801"/>
            <a:ext cx="4366140" cy="33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25" y="5943600"/>
            <a:ext cx="5715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10951856" y="5867131"/>
            <a:ext cx="551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 sz="3000"/>
              <a:t>13</a:t>
            </a:fld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1484300" y="685800"/>
            <a:ext cx="10239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s-ES" sz="4800" b="1"/>
              <a:t>Prototipos</a:t>
            </a:r>
            <a:endParaRPr sz="4800" b="1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endParaRPr sz="3600"/>
          </a:p>
        </p:txBody>
      </p:sp>
      <p:pic>
        <p:nvPicPr>
          <p:cNvPr id="284" name="Shape 284"/>
          <p:cNvPicPr preferRelativeResize="0"/>
          <p:nvPr/>
        </p:nvPicPr>
        <p:blipFill rotWithShape="1">
          <a:blip r:embed="rId3">
            <a:alphaModFix/>
          </a:blip>
          <a:srcRect l="29217" t="12712" r="13828" b="4251"/>
          <a:stretch/>
        </p:blipFill>
        <p:spPr>
          <a:xfrm>
            <a:off x="4334950" y="1642075"/>
            <a:ext cx="2939374" cy="25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 rotWithShape="1">
          <a:blip r:embed="rId4">
            <a:alphaModFix/>
          </a:blip>
          <a:srcRect l="22056" r="28455"/>
          <a:stretch/>
        </p:blipFill>
        <p:spPr>
          <a:xfrm>
            <a:off x="10174550" y="4098625"/>
            <a:ext cx="1549574" cy="23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2900" y="1642075"/>
            <a:ext cx="1762050" cy="25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2675" y="1650351"/>
            <a:ext cx="4641449" cy="2609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2888" y="4098625"/>
            <a:ext cx="3292260" cy="23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8">
            <a:alphaModFix/>
          </a:blip>
          <a:srcRect t="16896" r="11504" b="22172"/>
          <a:stretch/>
        </p:blipFill>
        <p:spPr>
          <a:xfrm>
            <a:off x="5663163" y="5477163"/>
            <a:ext cx="2212625" cy="11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9425" y="5943600"/>
            <a:ext cx="5715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10951856" y="5867131"/>
            <a:ext cx="551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 sz="3000"/>
              <a:t>14</a:t>
            </a:fld>
            <a:endParaRPr sz="3000"/>
          </a:p>
        </p:txBody>
      </p:sp>
      <p:pic>
        <p:nvPicPr>
          <p:cNvPr id="292" name="Shape 29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35487" y="3822200"/>
            <a:ext cx="2667974" cy="1500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588750" y="4179250"/>
            <a:ext cx="1585800" cy="22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1719175" y="2174750"/>
            <a:ext cx="4821300" cy="3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/>
              <a:t>Posibles clientes:</a:t>
            </a:r>
            <a:endParaRPr b="1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sz="1800"/>
              <a:t>Familiares de usuarios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sz="1800"/>
              <a:t>Profesionales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sz="1800"/>
              <a:t>Instituciones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sz="1800"/>
              <a:t>Empresas</a:t>
            </a:r>
            <a:endParaRPr sz="1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r>
              <a:rPr lang="es-ES" b="1"/>
              <a:t>Modelos de negocio:</a:t>
            </a:r>
            <a:endParaRPr b="1"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sz="1800"/>
              <a:t>Venta de dispositivos</a:t>
            </a:r>
            <a:endParaRPr sz="1800"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sz="1800"/>
              <a:t>Pago por uso</a:t>
            </a:r>
            <a:endParaRPr sz="1800"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sz="1800"/>
              <a:t>Pago por servicio</a:t>
            </a:r>
            <a:endParaRPr sz="1800"/>
          </a:p>
        </p:txBody>
      </p:sp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s-ES" sz="3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Posible explotación a futuro: a qué mercado se dirige, qué modelo de negocio puede haber tras él</a:t>
            </a:r>
            <a:br>
              <a:rPr lang="es-ES" sz="3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endParaRPr sz="36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225" y="2174625"/>
            <a:ext cx="4689801" cy="39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25" y="5943600"/>
            <a:ext cx="5715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sldNum" idx="12"/>
          </p:nvPr>
        </p:nvSpPr>
        <p:spPr>
          <a:xfrm>
            <a:off x="10951856" y="5867131"/>
            <a:ext cx="551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 sz="3000"/>
              <a:t>15</a:t>
            </a:fld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2088725" y="685800"/>
            <a:ext cx="8492100" cy="8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s-ES" sz="3600" i="1" u="none" strike="noStrike" cap="none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Showcase</a:t>
            </a:r>
            <a:r>
              <a:rPr lang="es-ES" sz="3600" i="1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/Ronda de preguntas/Comentarios</a:t>
            </a:r>
            <a:endParaRPr sz="3600" i="1" dirty="0"/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25" y="5943600"/>
            <a:ext cx="5715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 txBox="1">
            <a:spLocks noGrp="1"/>
          </p:cNvSpPr>
          <p:nvPr>
            <p:ph type="sldNum" idx="12"/>
          </p:nvPr>
        </p:nvSpPr>
        <p:spPr>
          <a:xfrm>
            <a:off x="10852024" y="5867125"/>
            <a:ext cx="65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 sz="3000"/>
              <a:t>16</a:t>
            </a:fld>
            <a:endParaRPr sz="3000"/>
          </a:p>
        </p:txBody>
      </p:sp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825" y="1567200"/>
            <a:ext cx="8492165" cy="38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7899" y="5649350"/>
            <a:ext cx="2426400" cy="9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8774" y="5569419"/>
            <a:ext cx="1052276" cy="9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7">
            <a:alphaModFix/>
          </a:blip>
          <a:srcRect l="7638" t="11395" r="15903" b="11402"/>
          <a:stretch/>
        </p:blipFill>
        <p:spPr>
          <a:xfrm>
            <a:off x="3063025" y="5649400"/>
            <a:ext cx="2748900" cy="9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2027725" y="685800"/>
            <a:ext cx="9475200" cy="14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s-ES" sz="4800" b="1">
                <a:solidFill>
                  <a:srgbClr val="38761D"/>
                </a:solidFill>
              </a:rPr>
              <a:t>La Caja Maker Space Salamanca</a:t>
            </a:r>
            <a:endParaRPr sz="4800" b="1">
              <a:solidFill>
                <a:srgbClr val="38761D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s-ES" sz="2400" b="1">
                <a:solidFill>
                  <a:srgbClr val="1155CC"/>
                </a:solidFill>
              </a:rPr>
              <a:t>http://lacajamakerspace.org</a:t>
            </a:r>
            <a:endParaRPr sz="2400" b="1">
              <a:solidFill>
                <a:srgbClr val="1155CC"/>
              </a:solidFill>
            </a:endParaRP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50" y="528638"/>
            <a:ext cx="219075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25" y="5943600"/>
            <a:ext cx="5715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4379" y="2595575"/>
            <a:ext cx="4878545" cy="27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2848375" y="5341325"/>
            <a:ext cx="74943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La Caja Maker Space Salamanca es una asociación que reúne semanalmente en Salamanca a todos aquellos que quieran colaborar en el diseño, construcción y pruebas de todo tipo de aparatos y gadgets, propuestos por los propios participantes y al estilo de otros Makespaces, HackerSpaces y FabLabs de todo el mundo.</a:t>
            </a:r>
            <a:endParaRPr sz="1800" b="1">
              <a:solidFill>
                <a:srgbClr val="38761D"/>
              </a:solidFill>
            </a:endParaRPr>
          </a:p>
        </p:txBody>
      </p:sp>
      <p:pic>
        <p:nvPicPr>
          <p:cNvPr id="158" name="Shape 1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4200" y="2594905"/>
            <a:ext cx="4878550" cy="274418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10342800" y="5622625"/>
            <a:ext cx="1160400" cy="930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 sz="3600"/>
              <a:t>2</a:t>
            </a:fld>
            <a:r>
              <a:rPr lang="es-ES" sz="3600"/>
              <a:t>/16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1417750" y="3705275"/>
            <a:ext cx="5872800" cy="19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rgbClr val="404040"/>
                </a:solidFill>
              </a:rPr>
              <a:t>αIoT</a:t>
            </a:r>
            <a:r>
              <a:rPr lang="es-ES">
                <a:solidFill>
                  <a:srgbClr val="404040"/>
                </a:solidFill>
              </a:rPr>
              <a:t> nace con el propósito de ser útil. Con el cariño y el respeto que merece un mundo que conocemos desde pequeños.</a:t>
            </a:r>
            <a:endParaRPr>
              <a:solidFill>
                <a:srgbClr val="40404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686868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i="1">
              <a:solidFill>
                <a:srgbClr val="686868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i="1">
              <a:solidFill>
                <a:srgbClr val="68686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s-ES" sz="1200" i="1">
                <a:solidFill>
                  <a:srgbClr val="686868"/>
                </a:solidFill>
              </a:rPr>
              <a:t>Javier Caridad   	Azucena González   Miguel Ángel Casanova   Javier Huélamo</a:t>
            </a:r>
            <a:endParaRPr sz="1200" i="1">
              <a:solidFill>
                <a:srgbClr val="686868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404040"/>
                </a:solidFill>
              </a:rPr>
              <a:t>Somos expertos en </a:t>
            </a:r>
            <a:r>
              <a:rPr lang="es-ES" b="1">
                <a:solidFill>
                  <a:srgbClr val="404040"/>
                </a:solidFill>
              </a:rPr>
              <a:t>IoT</a:t>
            </a:r>
            <a:r>
              <a:rPr lang="es-ES">
                <a:solidFill>
                  <a:srgbClr val="404040"/>
                </a:solidFill>
              </a:rPr>
              <a:t> (</a:t>
            </a:r>
            <a:r>
              <a:rPr lang="es-ES" i="1">
                <a:solidFill>
                  <a:srgbClr val="404040"/>
                </a:solidFill>
              </a:rPr>
              <a:t>Internet of Things</a:t>
            </a:r>
            <a:r>
              <a:rPr lang="es-ES">
                <a:solidFill>
                  <a:srgbClr val="404040"/>
                </a:solidFill>
              </a:rPr>
              <a:t>), el </a:t>
            </a:r>
            <a:r>
              <a:rPr lang="es-ES" u="sng">
                <a:solidFill>
                  <a:srgbClr val="444444"/>
                </a:solidFill>
                <a:hlinkClick r:id="rId3"/>
              </a:rPr>
              <a:t>Internet de las  Cosas</a:t>
            </a:r>
            <a:r>
              <a:rPr lang="es-ES">
                <a:solidFill>
                  <a:srgbClr val="404040"/>
                </a:solidFill>
              </a:rPr>
              <a:t> y en </a:t>
            </a:r>
            <a:r>
              <a:rPr lang="es-ES" b="1">
                <a:solidFill>
                  <a:srgbClr val="404040"/>
                </a:solidFill>
              </a:rPr>
              <a:t>IA</a:t>
            </a:r>
            <a:r>
              <a:rPr lang="es-ES">
                <a:solidFill>
                  <a:srgbClr val="404040"/>
                </a:solidFill>
              </a:rPr>
              <a:t>, </a:t>
            </a:r>
            <a:r>
              <a:rPr lang="es-ES" u="sng">
                <a:solidFill>
                  <a:srgbClr val="444444"/>
                </a:solidFill>
                <a:hlinkClick r:id="rId4"/>
              </a:rPr>
              <a:t>Inteligencia Artificial</a:t>
            </a:r>
            <a:r>
              <a:rPr lang="es-ES">
                <a:solidFill>
                  <a:srgbClr val="404040"/>
                </a:solidFill>
              </a:rPr>
              <a:t>, nos hemos planteado la misión de llevar estas soluciones del mundo urbano al mundo rural con aplicaciones prácticas, rentables y sobre todo económicas.</a:t>
            </a:r>
            <a:endParaRPr>
              <a:solidFill>
                <a:srgbClr val="404040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404040"/>
                </a:solidFill>
              </a:rPr>
              <a:t>Atendiendo a necesidades reales de agricultores y ganaderos de manera flexible, sin soluciones cerradas sino adaptables, nuestra plataforma de IoT y de IA está pensada para escuchar a la gente que trabaja el campo y adaptarse a las características particulares de </a:t>
            </a:r>
            <a:br>
              <a:rPr lang="es-ES">
                <a:solidFill>
                  <a:srgbClr val="404040"/>
                </a:solidFill>
              </a:rPr>
            </a:br>
            <a:r>
              <a:rPr lang="es-ES">
                <a:solidFill>
                  <a:srgbClr val="404040"/>
                </a:solidFill>
              </a:rPr>
              <a:t>cada explotación. FENPS es también una solución más que apro-</a:t>
            </a:r>
            <a:br>
              <a:rPr lang="es-ES">
                <a:solidFill>
                  <a:srgbClr val="404040"/>
                </a:solidFill>
              </a:rPr>
            </a:br>
            <a:r>
              <a:rPr lang="es-ES">
                <a:solidFill>
                  <a:srgbClr val="404040"/>
                </a:solidFill>
              </a:rPr>
              <a:t>piada para el entorno rural que encaja en nuestro porfolio.</a:t>
            </a:r>
            <a:endParaRPr>
              <a:solidFill>
                <a:srgbClr val="40404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</a:endParaRPr>
          </a:p>
        </p:txBody>
      </p:sp>
      <p:pic>
        <p:nvPicPr>
          <p:cNvPr id="165" name="Shape 16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l="2197" t="15874" r="9173" b="17114"/>
          <a:stretch/>
        </p:blipFill>
        <p:spPr>
          <a:xfrm>
            <a:off x="1219508" y="220700"/>
            <a:ext cx="5984700" cy="16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0675" y="220688"/>
            <a:ext cx="4538647" cy="641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47175" y="2555750"/>
            <a:ext cx="964925" cy="9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4663" y="2549700"/>
            <a:ext cx="964925" cy="9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56025" y="2549700"/>
            <a:ext cx="964925" cy="9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33596" y="2555746"/>
            <a:ext cx="964925" cy="9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9425" y="5943600"/>
            <a:ext cx="5715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10951856" y="5867131"/>
            <a:ext cx="551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 sz="3000"/>
              <a:t>3</a:t>
            </a:fld>
            <a:endParaRPr sz="3000"/>
          </a:p>
        </p:txBody>
      </p:sp>
      <p:sp>
        <p:nvSpPr>
          <p:cNvPr id="173" name="Shape 173"/>
          <p:cNvSpPr txBox="1"/>
          <p:nvPr/>
        </p:nvSpPr>
        <p:spPr>
          <a:xfrm>
            <a:off x="4200725" y="1296575"/>
            <a:ext cx="2339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0000FF"/>
                </a:solidFill>
              </a:rPr>
              <a:t>http://alfaiot.com</a:t>
            </a:r>
            <a:endParaRPr sz="1800"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1623000" y="367725"/>
            <a:ext cx="10212600" cy="1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s-ES" sz="4800" b="1">
                <a:solidFill>
                  <a:srgbClr val="351C75"/>
                </a:solidFill>
              </a:rPr>
              <a:t>FENPS</a:t>
            </a:r>
            <a:r>
              <a:rPr lang="es-ES" sz="4800">
                <a:solidFill>
                  <a:srgbClr val="351C75"/>
                </a:solidFill>
              </a:rPr>
              <a:t>:</a:t>
            </a:r>
            <a:r>
              <a:rPr lang="es-ES" sz="4800" b="1">
                <a:solidFill>
                  <a:srgbClr val="351C75"/>
                </a:solidFill>
              </a:rPr>
              <a:t> </a:t>
            </a:r>
            <a:r>
              <a:rPr lang="es-ES" sz="3600" b="1" i="1">
                <a:solidFill>
                  <a:srgbClr val="351C75"/>
                </a:solidFill>
              </a:rPr>
              <a:t>Fall Early and Notification of Position System</a:t>
            </a:r>
            <a:endParaRPr sz="3600" b="1" i="1" u="none" strike="noStrike" cap="none">
              <a:solidFill>
                <a:srgbClr val="351C75"/>
              </a:solidFill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1623000" y="1944625"/>
            <a:ext cx="5171400" cy="3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b="1">
                <a:latin typeface="Arial"/>
                <a:ea typeface="Arial"/>
                <a:cs typeface="Arial"/>
                <a:sym typeface="Arial"/>
              </a:rPr>
              <a:t>FENPS </a:t>
            </a:r>
            <a:r>
              <a:rPr lang="es-ES">
                <a:latin typeface="Arial"/>
                <a:ea typeface="Arial"/>
                <a:cs typeface="Arial"/>
                <a:sym typeface="Arial"/>
              </a:rPr>
              <a:t>es un proyecto de </a:t>
            </a:r>
            <a:r>
              <a:rPr lang="es-ES" i="1">
                <a:latin typeface="Arial"/>
                <a:ea typeface="Arial"/>
                <a:cs typeface="Arial"/>
                <a:sym typeface="Arial"/>
              </a:rPr>
              <a:t>AlfaIoT </a:t>
            </a:r>
            <a:r>
              <a:rPr lang="es-ES">
                <a:latin typeface="Arial"/>
                <a:ea typeface="Arial"/>
                <a:cs typeface="Arial"/>
                <a:sym typeface="Arial"/>
              </a:rPr>
              <a:t>y la </a:t>
            </a:r>
            <a:r>
              <a:rPr lang="es-ES" i="1">
                <a:latin typeface="Arial"/>
                <a:ea typeface="Arial"/>
                <a:cs typeface="Arial"/>
                <a:sym typeface="Arial"/>
              </a:rPr>
              <a:t>comunidad maker de Salamanca</a:t>
            </a:r>
            <a:r>
              <a:rPr lang="es-ES">
                <a:latin typeface="Arial"/>
                <a:ea typeface="Arial"/>
                <a:cs typeface="Arial"/>
                <a:sym typeface="Arial"/>
              </a:rPr>
              <a:t> para ancianos y personas dependientes en general. Permite la alerta temprana por desorientación o caída de estas personas, avisando en cualquiera de sus dispositivos a familiares, instituciones o asociaciones preocupadas por su bienestar. </a:t>
            </a:r>
            <a:endParaRPr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0" name="Shape 180" title="OpenMaker_FEMPS.mp4">
            <a:hlinkClick r:id="rId3"/>
          </p:cNvPr>
          <p:cNvSpPr/>
          <p:nvPr/>
        </p:nvSpPr>
        <p:spPr>
          <a:xfrm>
            <a:off x="6931025" y="1944625"/>
            <a:ext cx="4904400" cy="36783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81" name="Shape 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425" y="5943600"/>
            <a:ext cx="5715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10951856" y="5867131"/>
            <a:ext cx="551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 sz="3000"/>
              <a:t>4</a:t>
            </a:fld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1484300" y="685800"/>
            <a:ext cx="10018800" cy="9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i="1"/>
              <a:t>El Problema</a:t>
            </a:r>
            <a:endParaRPr sz="4800" b="1" i="1"/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2497125" y="1625700"/>
            <a:ext cx="9182100" cy="20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480"/>
              </a:spcBef>
              <a:spcAft>
                <a:spcPts val="600"/>
              </a:spcAft>
              <a:buNone/>
            </a:pPr>
            <a:r>
              <a:rPr lang="es-ES"/>
              <a:t>Con una población cada vez más envejecida el cuidado de las personas ancianas y de los dependientes resulta cada vez más difícil. La tecnología nos puede ayudar en esta tarea.</a:t>
            </a:r>
            <a:endParaRPr/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125" y="3648077"/>
            <a:ext cx="5580960" cy="26160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6688" y="3648081"/>
            <a:ext cx="3519825" cy="26160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10951856" y="5867131"/>
            <a:ext cx="551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 sz="3000"/>
              <a:t>5</a:t>
            </a:fld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1484300" y="685800"/>
            <a:ext cx="10018800" cy="9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i="1"/>
              <a:t>La Solución</a:t>
            </a:r>
            <a:endParaRPr sz="4800" b="1" i="1"/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81500" y="1625700"/>
            <a:ext cx="4933200" cy="30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480"/>
              </a:spcBef>
              <a:spcAft>
                <a:spcPts val="0"/>
              </a:spcAft>
              <a:buNone/>
            </a:pPr>
            <a:r>
              <a:rPr lang="es-ES"/>
              <a:t>Con un poco de ciencia, tecnología y buen hacer queremos desarrollar una solución diferente a las existentes, abierta y económica…</a:t>
            </a:r>
            <a:endParaRPr/>
          </a:p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s-ES" sz="1800" b="1"/>
              <a:t>de Largo alcance</a:t>
            </a:r>
            <a:endParaRPr sz="1800" b="1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sz="1800" b="1"/>
              <a:t>con Gran autonomía de la batería</a:t>
            </a:r>
            <a:endParaRPr sz="1800" b="1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sz="1800" b="1"/>
              <a:t>de Bajo coste</a:t>
            </a:r>
            <a:endParaRPr sz="1800" b="1"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525" y="2106325"/>
            <a:ext cx="2579200" cy="1843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4725" y="2138125"/>
            <a:ext cx="2315326" cy="174962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0" name="Shape 200"/>
          <p:cNvPicPr preferRelativeResize="0"/>
          <p:nvPr/>
        </p:nvPicPr>
        <p:blipFill rotWithShape="1">
          <a:blip r:embed="rId5">
            <a:alphaModFix/>
          </a:blip>
          <a:srcRect l="12015" t="27545" r="8568" b="19916"/>
          <a:stretch/>
        </p:blipFill>
        <p:spPr>
          <a:xfrm>
            <a:off x="8777475" y="4979463"/>
            <a:ext cx="2836997" cy="939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Shape 201"/>
          <p:cNvGrpSpPr/>
          <p:nvPr/>
        </p:nvGrpSpPr>
        <p:grpSpPr>
          <a:xfrm>
            <a:off x="1547519" y="4717499"/>
            <a:ext cx="2349735" cy="1463830"/>
            <a:chOff x="1640879" y="2292821"/>
            <a:chExt cx="5190490" cy="3872565"/>
          </a:xfrm>
        </p:grpSpPr>
        <p:pic>
          <p:nvPicPr>
            <p:cNvPr id="202" name="Shape 20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640879" y="2292821"/>
              <a:ext cx="5190490" cy="387256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03" name="Shape 20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80067" y="2682964"/>
              <a:ext cx="1410402" cy="26017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10951856" y="5867131"/>
            <a:ext cx="551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 sz="3000"/>
              <a:t>6</a:t>
            </a:fld>
            <a:endParaRPr sz="3000"/>
          </a:p>
        </p:txBody>
      </p:sp>
      <p:pic>
        <p:nvPicPr>
          <p:cNvPr id="205" name="Shape 2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4725" y="4574592"/>
            <a:ext cx="3617947" cy="193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1484300" y="685800"/>
            <a:ext cx="10018800" cy="9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rgbClr val="CC0000"/>
                </a:solidFill>
              </a:rPr>
              <a:t>Objetivos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1484300" y="1710400"/>
            <a:ext cx="10018800" cy="4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>
              <a:spcBef>
                <a:spcPts val="480"/>
              </a:spcBef>
              <a:spcAft>
                <a:spcPts val="0"/>
              </a:spcAft>
              <a:buNone/>
            </a:pPr>
            <a:r>
              <a:rPr lang="es-ES" i="1"/>
              <a:t>Con una población cada vez más envejecida, makers y empresas deben aliarse para resolver los problemas que plantea nuestra sociedad y generar soluciones imaginativas y económicamente sostenibles. </a:t>
            </a:r>
            <a:endParaRPr i="1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Ancianos que viven solos, personas dependientes... la tecnología puede ayudarnos a mejorar la calidad de vida de estos colectivos.</a:t>
            </a:r>
            <a:endParaRPr/>
          </a:p>
          <a:p>
            <a:pPr marL="0" lv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s-ES" b="1"/>
              <a:t>Este proyecto pretende resolver algunos de estos problemas y a la vez servir como motor para generar nuevos modelos de negocio para su zona de influencia, siendo un modelo replicable a otras poblaciones europeas.</a:t>
            </a:r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10951856" y="5867131"/>
            <a:ext cx="551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 sz="3000"/>
              <a:t>7</a:t>
            </a:fld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1484300" y="685800"/>
            <a:ext cx="10018800" cy="11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solidFill>
                  <a:srgbClr val="0B5394"/>
                </a:solidFill>
              </a:rPr>
              <a:t>Openness</a:t>
            </a:r>
            <a:endParaRPr b="1">
              <a:solidFill>
                <a:srgbClr val="0B5394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i="1">
                <a:solidFill>
                  <a:srgbClr val="980000"/>
                </a:solidFill>
              </a:rPr>
              <a:t>Usamos tecnologías Open Source y Compartimos Conocimiento</a:t>
            </a:r>
            <a:endParaRPr sz="2400" b="1" i="1">
              <a:solidFill>
                <a:srgbClr val="980000"/>
              </a:solidFill>
            </a:endParaRP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9819" y="2592250"/>
            <a:ext cx="3107832" cy="16316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442" y="4957601"/>
            <a:ext cx="3124200" cy="1466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0" name="Shape 2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1311" y="2670595"/>
            <a:ext cx="1969387" cy="1516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1" name="Shape 2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4150" y="4957600"/>
            <a:ext cx="2557076" cy="1466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2" name="Shape 2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8524" y="2544500"/>
            <a:ext cx="1250901" cy="176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6035" y="4957601"/>
            <a:ext cx="1395888" cy="146684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10951856" y="5867131"/>
            <a:ext cx="551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 sz="3000"/>
              <a:t>8</a:t>
            </a:fld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1484300" y="685800"/>
            <a:ext cx="10018800" cy="9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s-ES" sz="3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Estado del proyecto y fases de desarrollo</a:t>
            </a:r>
            <a:endParaRPr sz="36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150" y="2911049"/>
            <a:ext cx="3475349" cy="22797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aphicFrame>
        <p:nvGraphicFramePr>
          <p:cNvPr id="231" name="Shape 231"/>
          <p:cNvGraphicFramePr/>
          <p:nvPr/>
        </p:nvGraphicFramePr>
        <p:xfrm>
          <a:off x="1484300" y="285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{E1408C88-47A7-4815-83CC-630791385D75}</a:tableStyleId>
              </a:tblPr>
              <a:tblGrid>
                <a:gridCol w="90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000" b="1"/>
                        <a:t>M3</a:t>
                      </a:r>
                      <a:endParaRPr sz="3000" b="1"/>
                    </a:p>
                  </a:txBody>
                  <a:tcPr marL="91425" marR="91425" marT="91425" marB="91425">
                    <a:lnL w="38100" cap="flat" cmpd="sng">
                      <a:solidFill>
                        <a:srgbClr val="351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351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351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351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 i="1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Instalando una red abierta </a:t>
                      </a:r>
                      <a:br>
                        <a:rPr lang="es-ES" sz="1800" b="1" i="1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</a:br>
                      <a:r>
                        <a:rPr lang="es-ES" sz="1800" b="1" i="1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de Internet de las Cosas</a:t>
                      </a:r>
                      <a:endParaRPr sz="1800" b="1" i="1"/>
                    </a:p>
                  </a:txBody>
                  <a:tcPr marL="91425" marR="91425" marT="91425" marB="91425">
                    <a:lnL w="38100" cap="flat" cmpd="sng">
                      <a:solidFill>
                        <a:srgbClr val="351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351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351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351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000" b="1"/>
                        <a:t>M6</a:t>
                      </a:r>
                      <a:endParaRPr sz="3000" b="1"/>
                    </a:p>
                  </a:txBody>
                  <a:tcPr marL="91425" marR="91425" marT="91425" marB="91425">
                    <a:lnL w="38100" cap="flat" cmpd="sng">
                      <a:solidFill>
                        <a:srgbClr val="351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351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351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351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600"/>
                        <a:buFont typeface="Corbel"/>
                        <a:buNone/>
                      </a:pPr>
                      <a:r>
                        <a:rPr lang="es-ES" sz="1800" b="1" i="1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Implementar una plataforma software y desarrollar los prototipos</a:t>
                      </a:r>
                      <a:endParaRPr sz="1800" b="1" i="1"/>
                    </a:p>
                  </a:txBody>
                  <a:tcPr marL="91425" marR="91425" marT="91425" marB="91425">
                    <a:lnL w="38100" cap="flat" cmpd="sng">
                      <a:solidFill>
                        <a:srgbClr val="351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351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351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351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000" b="1"/>
                        <a:t>M9</a:t>
                      </a:r>
                      <a:endParaRPr sz="3000" b="1"/>
                    </a:p>
                  </a:txBody>
                  <a:tcPr marL="91425" marR="91425" marT="91425" marB="91425">
                    <a:lnL w="38100" cap="flat" cmpd="sng">
                      <a:solidFill>
                        <a:srgbClr val="351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351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351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351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600"/>
                        <a:buFont typeface="Corbel"/>
                        <a:buNone/>
                      </a:pPr>
                      <a:r>
                        <a:rPr lang="es-ES" sz="1800" b="1" i="1">
                          <a:solidFill>
                            <a:schemeClr val="dk1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Probar la plataforma, PMV, apps</a:t>
                      </a:r>
                      <a:endParaRPr sz="1800" b="1" i="1"/>
                    </a:p>
                  </a:txBody>
                  <a:tcPr marL="91425" marR="91425" marT="91425" marB="91425">
                    <a:lnL w="38100" cap="flat" cmpd="sng">
                      <a:solidFill>
                        <a:srgbClr val="351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351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351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351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25" y="5943600"/>
            <a:ext cx="5715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9675" y="4704900"/>
            <a:ext cx="3287474" cy="1848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34" name="Shape 2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9673" y="1710300"/>
            <a:ext cx="3065249" cy="1723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10951856" y="5867131"/>
            <a:ext cx="551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 sz="3000"/>
              <a:t>9</a:t>
            </a:fld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871</Words>
  <Application>Microsoft Office PowerPoint</Application>
  <PresentationFormat>Panorámica</PresentationFormat>
  <Paragraphs>86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Corbel</vt:lpstr>
      <vt:lpstr>Roboto</vt:lpstr>
      <vt:lpstr>Arial</vt:lpstr>
      <vt:lpstr>Parallax</vt:lpstr>
      <vt:lpstr>FENPS - Fall Early and Notification of Position System</vt:lpstr>
      <vt:lpstr>La Caja Maker Space Salamanca http://lacajamakerspace.org</vt:lpstr>
      <vt:lpstr>Presentación de PowerPoint</vt:lpstr>
      <vt:lpstr>FENPS: Fall Early and Notification of Position System</vt:lpstr>
      <vt:lpstr>El Problema</vt:lpstr>
      <vt:lpstr>La Solución</vt:lpstr>
      <vt:lpstr>Objetivos</vt:lpstr>
      <vt:lpstr>Openness Usamos tecnologías Open Source y Compartimos Conocimiento</vt:lpstr>
      <vt:lpstr>Estado del proyecto y fases de desarrollo</vt:lpstr>
      <vt:lpstr> M3 Instalando una red abierta  de Internet de las Cosas</vt:lpstr>
      <vt:lpstr>M6 Implementar una plataforma software y desarrollar los prototipos</vt:lpstr>
      <vt:lpstr>M9 Probar la plataforma, PMV, apps</vt:lpstr>
      <vt:lpstr> Hasta dónde se pretende llegar</vt:lpstr>
      <vt:lpstr>Prototipos </vt:lpstr>
      <vt:lpstr>Posible explotación a futuro: a qué mercado se dirige, qué modelo de negocio puede haber tras él </vt:lpstr>
      <vt:lpstr>Showcase/Ronda de preguntas/Comentarios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FENPS - Fall Early and Notification of Position System</dc:title>
  <cp:lastModifiedBy>MIGUEL ANGEL CASANOVA GONZALEZ</cp:lastModifiedBy>
  <cp:revision>1</cp:revision>
  <dcterms:modified xsi:type="dcterms:W3CDTF">2018-02-17T22:05:09Z</dcterms:modified>
</cp:coreProperties>
</file>